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2BF3-98F1-4A5C-A240-87FC3986FAD3}" type="datetimeFigureOut">
              <a:rPr lang="pl-PL" smtClean="0"/>
              <a:pPr/>
              <a:t>2021-07-26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6374-9616-4A50-B98B-C3C6A918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55CE7-BE49-4A4D-BB1C-63E8F3D66E9F}" type="datetimeFigureOut">
              <a:rPr lang="pl-PL" smtClean="0"/>
              <a:pPr/>
              <a:t>2021-07-26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E88F-35B2-4642-9A18-1407214F22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3EFB-FBEB-4E93-9E3E-87E1ACE649D2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A81E-09EA-4160-811C-C9AA29DB45CA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C67-56DB-4039-89E1-F80584C3A02A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F7BC-7157-425A-8C48-0EF06C1DFA8A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64D-1411-4A4B-8348-E5737B2DAE9D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599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C2C1-9E45-4978-A154-CB8B98F5C0DF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BBFD-B672-403B-9B8C-C6522F8693A3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288-D9EA-44F3-A58A-69CB6B471094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343A-5F13-4E4F-B954-67E249029B38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1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C810-36EA-4351-AD0A-79EC8DD8BA80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9" y="480059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5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1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50C5-8F2F-4759-A30D-593F260B3E4D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2D9D-CC3E-4361-899C-9B9BADA3030A}" type="datetime1">
              <a:rPr lang="pl-PL" smtClean="0"/>
              <a:pPr/>
              <a:t>2021-07-26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www.miastozabrze.pl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3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7" indent="-285737" algn="l" defTabSz="9143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1" indent="-228591" algn="l" defTabSz="9143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1" indent="-228591" algn="l" defTabSz="9143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czestobud.com" TargetMode="External"/><Relationship Id="rId7" Type="http://schemas.openxmlformats.org/officeDocument/2006/relationships/image" Target="../media/image14.jpeg"/><Relationship Id="rId2" Type="http://schemas.openxmlformats.org/officeDocument/2006/relationships/hyperlink" Target="mailto:umz@um.zabrze.p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mailto:t.borkowski@projektplus.pl" TargetMode="External"/><Relationship Id="rId4" Type="http://schemas.openxmlformats.org/officeDocument/2006/relationships/hyperlink" Target="mailto:pbbudopol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mz@um.zabrze.p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mailto:mmaksysz@um.zabrze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maksysz.CLUSTER\Documents\Modernizacja Roku i inne konkursy\Najlepsza Przestrzeń Publiczna woj. Śląskiego\2021-CUS\zdjęcia_Projekt+\CUS 2020 Z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6120682" cy="4080453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772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0"/>
          <p:cNvSpPr>
            <a:spLocks noGrp="1"/>
          </p:cNvSpPr>
          <p:nvPr>
            <p:ph type="ctrTitle"/>
          </p:nvPr>
        </p:nvSpPr>
        <p:spPr>
          <a:xfrm>
            <a:off x="467544" y="-2043608"/>
            <a:ext cx="5182344" cy="7848872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dirty="0">
                <a:latin typeface="Arial Black" pitchFamily="34" charset="0"/>
              </a:rPr>
              <a:t/>
            </a:r>
            <a:br>
              <a:rPr lang="pl-PL" dirty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/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>
                <a:latin typeface="Arial Black" pitchFamily="34" charset="0"/>
              </a:rPr>
              <a:t/>
            </a:r>
            <a:br>
              <a:rPr lang="pl-PL" dirty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/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>
                <a:latin typeface="Arial Black" pitchFamily="34" charset="0"/>
              </a:rPr>
              <a:t/>
            </a:r>
            <a:br>
              <a:rPr lang="pl-PL" dirty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/>
            </a:r>
            <a:br>
              <a:rPr lang="pl-PL" dirty="0" smtClean="0">
                <a:latin typeface="Arial Black" pitchFamily="34" charset="0"/>
              </a:rPr>
            </a:br>
            <a:endParaRPr lang="pl-P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7056784" cy="1705743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 Black" pitchFamily="34" charset="0"/>
              </a:rPr>
              <a:t>Centrum Usług Społecznych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Arial Black" pitchFamily="34" charset="0"/>
              </a:rPr>
              <a:t>w Zabrzu</a:t>
            </a:r>
            <a:endParaRPr lang="pl-PL" sz="2000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5192214" cy="365126"/>
          </a:xfrm>
        </p:spPr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www.miastozabrze.pl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4691062"/>
          </a:xfrm>
        </p:spPr>
        <p:txBody>
          <a:bodyPr/>
          <a:lstStyle/>
          <a:p>
            <a:endParaRPr lang="pl-PL" dirty="0"/>
          </a:p>
          <a:p>
            <a:r>
              <a:rPr lang="pl-PL" dirty="0" smtClean="0"/>
              <a:t>Koszt robót budowlano-montażowych    </a:t>
            </a:r>
          </a:p>
          <a:p>
            <a:r>
              <a:rPr lang="pl-PL" dirty="0" smtClean="0"/>
              <a:t>z wartością wbudowanych urządzeń:</a:t>
            </a:r>
          </a:p>
          <a:p>
            <a:r>
              <a:rPr lang="pl-PL" sz="2400" b="1" dirty="0" smtClean="0"/>
              <a:t>14.051.286,29 PLN</a:t>
            </a:r>
          </a:p>
          <a:p>
            <a:endParaRPr lang="pl-PL" dirty="0"/>
          </a:p>
          <a:p>
            <a:r>
              <a:rPr lang="pl-PL" dirty="0" smtClean="0"/>
              <a:t>Termin rozpoczęcia robót: </a:t>
            </a:r>
            <a:r>
              <a:rPr lang="pl-PL" b="1" dirty="0" smtClean="0"/>
              <a:t>luty 2018</a:t>
            </a:r>
          </a:p>
          <a:p>
            <a:r>
              <a:rPr lang="pl-PL" dirty="0" smtClean="0"/>
              <a:t>Termin zakończenia robót: </a:t>
            </a:r>
            <a:r>
              <a:rPr lang="pl-PL" b="1" dirty="0" smtClean="0"/>
              <a:t>listopad 2020</a:t>
            </a:r>
          </a:p>
          <a:p>
            <a:endParaRPr lang="pl-PL" dirty="0"/>
          </a:p>
          <a:p>
            <a:r>
              <a:rPr lang="pl-PL" dirty="0" smtClean="0"/>
              <a:t>Pow. terenu: 	11.654 m2</a:t>
            </a:r>
          </a:p>
          <a:p>
            <a:r>
              <a:rPr lang="pl-PL" dirty="0" smtClean="0"/>
              <a:t>Pow. zabudowy: 	857 m2</a:t>
            </a:r>
          </a:p>
          <a:p>
            <a:r>
              <a:rPr lang="pl-PL" dirty="0" smtClean="0"/>
              <a:t>Kubatura: 		10.989,50 m3</a:t>
            </a:r>
          </a:p>
          <a:p>
            <a:r>
              <a:rPr lang="pl-PL" dirty="0" smtClean="0"/>
              <a:t>Pow. użytkowa: 	1921,33 m2</a:t>
            </a:r>
          </a:p>
          <a:p>
            <a:endParaRPr lang="pl-PL" dirty="0"/>
          </a:p>
          <a:p>
            <a:pPr algn="just"/>
            <a:r>
              <a:rPr lang="pl-PL" b="1" dirty="0" smtClean="0"/>
              <a:t>Prace obejmowały kompleksowy remont całego budynku wraz z wymianą dachu, stropów, stolarki, remontem elewacji i wyposażeniem.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20180226_przed remontem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392488" cy="3294366"/>
          </a:xfrm>
          <a:prstGeom prst="rect">
            <a:avLst/>
          </a:prstGeom>
        </p:spPr>
      </p:pic>
      <p:pic>
        <p:nvPicPr>
          <p:cNvPr id="9" name="Symbol zastępczy zawartości 8" descr="po remoncie 0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3140968"/>
            <a:ext cx="5111750" cy="3424376"/>
          </a:xfrm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449759" cy="367240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Dziękuję za uwagę</a:t>
            </a: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CUS 2020 Z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2848" y="273050"/>
            <a:ext cx="3549551" cy="63103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042792" cy="4691062"/>
          </a:xfrm>
        </p:spPr>
        <p:txBody>
          <a:bodyPr/>
          <a:lstStyle/>
          <a:p>
            <a:endParaRPr lang="pl-PL" dirty="0" smtClean="0"/>
          </a:p>
          <a:p>
            <a:endParaRPr lang="pl-PL" sz="1500" b="1" dirty="0" smtClean="0"/>
          </a:p>
          <a:p>
            <a:endParaRPr lang="pl-PL" sz="1500" b="1" dirty="0" smtClean="0"/>
          </a:p>
          <a:p>
            <a:endParaRPr lang="pl-PL" sz="1500" b="1" dirty="0" smtClean="0"/>
          </a:p>
          <a:p>
            <a:endParaRPr lang="pl-PL" sz="1500" b="1" dirty="0" smtClean="0"/>
          </a:p>
          <a:p>
            <a:endParaRPr lang="pl-PL" sz="1500" b="1" dirty="0" smtClean="0"/>
          </a:p>
          <a:p>
            <a:endParaRPr lang="pl-PL" sz="1500" b="1" dirty="0" smtClean="0"/>
          </a:p>
          <a:p>
            <a:r>
              <a:rPr lang="pl-PL" sz="1800" b="1" dirty="0" smtClean="0"/>
              <a:t>Włoska </a:t>
            </a:r>
            <a:r>
              <a:rPr lang="pl-PL" sz="1800" b="1" dirty="0"/>
              <a:t>rezydencja pałacowa? </a:t>
            </a:r>
            <a:endParaRPr lang="pl-PL" sz="1800" b="1" dirty="0" smtClean="0"/>
          </a:p>
          <a:p>
            <a:r>
              <a:rPr lang="pl-PL" sz="1800" b="1" dirty="0" smtClean="0"/>
              <a:t>- </a:t>
            </a:r>
            <a:r>
              <a:rPr lang="pl-PL" sz="1800" b="1" dirty="0"/>
              <a:t>Nie, budynek przemysłowy w Zabrzu!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84783"/>
            <a:ext cx="3069977" cy="4641379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W </a:t>
            </a:r>
            <a:r>
              <a:rPr lang="pl-PL" dirty="0" smtClean="0"/>
              <a:t>2008r</a:t>
            </a:r>
            <a:r>
              <a:rPr lang="pl-PL" dirty="0" smtClean="0"/>
              <a:t>. Miasto Zabrze rozpoczęło etapowy proces rewitalizacji dzielnicy </a:t>
            </a:r>
            <a:r>
              <a:rPr lang="pl-PL" dirty="0" err="1" smtClean="0"/>
              <a:t>Zandka</a:t>
            </a:r>
            <a:r>
              <a:rPr lang="pl-PL" dirty="0" smtClean="0"/>
              <a:t>, m.in. wykupując mieszkania </a:t>
            </a:r>
            <a:r>
              <a:rPr lang="pl-PL" dirty="0" err="1" smtClean="0"/>
              <a:t>pohutnicze</a:t>
            </a:r>
            <a:r>
              <a:rPr lang="pl-PL" dirty="0" smtClean="0"/>
              <a:t>. Wyniki etapu diagnozy potencjału rewitalizacyjnego zawarte zostały w pracy badawczej, realizowanej w ramach projektu </a:t>
            </a:r>
            <a:r>
              <a:rPr lang="pl-PL" b="1" i="1" dirty="0" smtClean="0"/>
              <a:t>Design Silesia.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3709961" cy="27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540918" cy="258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6300192" y="299695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lata 30 </a:t>
            </a:r>
            <a:r>
              <a:rPr lang="pl-PL" sz="1100" dirty="0" err="1" smtClean="0"/>
              <a:t>XXw</a:t>
            </a:r>
            <a:r>
              <a:rPr lang="pl-PL" sz="1100" dirty="0" smtClean="0"/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148064" y="602128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/>
              <a:t>wnętrze przed remontem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66756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7236296" y="908720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/>
              <a:t>remont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5536" y="3429000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Jednym z pomysłów ożywienia przestrzeni dzielnicy </a:t>
            </a:r>
            <a:r>
              <a:rPr lang="pl-PL" sz="1400" dirty="0" err="1" smtClean="0"/>
              <a:t>Zandka</a:t>
            </a:r>
            <a:r>
              <a:rPr lang="pl-PL" sz="1400" dirty="0" smtClean="0"/>
              <a:t> było rozwiniecie projektu „</a:t>
            </a:r>
            <a:r>
              <a:rPr lang="pl-PL" sz="1400" i="1" dirty="0" smtClean="0"/>
              <a:t>Rewitalizacja społeczna na terenie miasta Zabrze ze szczególnym uwzględnieniem obszarów wskazanych w Lokalnym Programie Rewitalizacji Obszarów Miejskich – Centrum Usług Społecznych”. </a:t>
            </a:r>
          </a:p>
          <a:p>
            <a:pPr algn="just"/>
            <a:r>
              <a:rPr lang="pl-PL" sz="1400" dirty="0" smtClean="0"/>
              <a:t>Celem projektu była aktywizacja mieszkańców oraz stworzenie przestrzeni umożliwiającej zapobieganie wykluczeniu społecznemu. Docelowo CUS wspierać ma osoby starsze                     i osoby z </a:t>
            </a:r>
            <a:r>
              <a:rPr lang="pl-PL" sz="1400" dirty="0" err="1" smtClean="0"/>
              <a:t>niepełnosprawnościami</a:t>
            </a:r>
            <a:r>
              <a:rPr lang="pl-PL" sz="1400" dirty="0" smtClean="0"/>
              <a:t>, dzięki funkcjonującemu na jego terenie klubowi integracyjnemu i świetlicy dziennego wsparcia. Swoje miejsce w dawnej gazowni znalazł także Zespół Pieczy Zastępczej oraz punkt porad prawnych.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CUS 2020 Z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9"/>
            <a:ext cx="4751709" cy="26728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384376" cy="50902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500" dirty="0" smtClean="0"/>
              <a:t>Inwestycja polegała na kompleksowej rewitalizacji budynku gazowni z 1870r. wraz z terenem przyległym. </a:t>
            </a:r>
          </a:p>
          <a:p>
            <a:pPr algn="just"/>
            <a:r>
              <a:rPr lang="pl-PL" sz="1500" dirty="0" smtClean="0"/>
              <a:t>Obiekt charakteryzuje </a:t>
            </a:r>
            <a:r>
              <a:rPr lang="pl-PL" sz="1500" b="1" dirty="0" smtClean="0"/>
              <a:t>piękna elewacja                                         z niespotykanym i mistrzowsko wykonanym wątkiem ceglanym</a:t>
            </a:r>
            <a:r>
              <a:rPr lang="pl-PL" sz="1500" dirty="0" smtClean="0"/>
              <a:t>, spoczywającym na masywnym kamiennym cokole, ceglane pilastry o rzeźbiarskim charakterze na wysokości drugiej kondygnacji zwieńczone półłukami, pod którymi zabudowano duże okna. </a:t>
            </a:r>
          </a:p>
          <a:p>
            <a:pPr algn="just"/>
            <a:r>
              <a:rPr lang="pl-PL" sz="1500" dirty="0" smtClean="0"/>
              <a:t>Elewację zwieńcza mocno wysunięty okap dachu. </a:t>
            </a:r>
          </a:p>
          <a:p>
            <a:pPr algn="just"/>
            <a:r>
              <a:rPr lang="pl-PL" sz="1500" dirty="0" smtClean="0"/>
              <a:t>Uwagę </a:t>
            </a:r>
            <a:r>
              <a:rPr lang="pl-PL" sz="1500" dirty="0"/>
              <a:t>przykuwa </a:t>
            </a:r>
            <a:r>
              <a:rPr lang="pl-PL" sz="1500" b="1" dirty="0"/>
              <a:t>kamienna płaskorzeźba </a:t>
            </a:r>
            <a:r>
              <a:rPr lang="pl-PL" sz="1500" b="1" dirty="0" smtClean="0"/>
              <a:t>              z </a:t>
            </a:r>
            <a:r>
              <a:rPr lang="pl-PL" sz="1500" b="1" dirty="0"/>
              <a:t>kobiecą głową </a:t>
            </a:r>
            <a:r>
              <a:rPr lang="pl-PL" sz="1500" b="1" dirty="0" smtClean="0"/>
              <a:t>w </a:t>
            </a:r>
            <a:r>
              <a:rPr lang="pl-PL" sz="1500" b="1" dirty="0"/>
              <a:t>koronie</a:t>
            </a:r>
            <a:r>
              <a:rPr lang="pl-PL" sz="1500" dirty="0"/>
              <a:t>, w środkowej części ściany tuż pod okapem. </a:t>
            </a:r>
            <a:endParaRPr lang="pl-PL" sz="1500" dirty="0" smtClean="0"/>
          </a:p>
          <a:p>
            <a:pPr algn="just"/>
            <a:r>
              <a:rPr lang="pl-PL" sz="1500" dirty="0" smtClean="0"/>
              <a:t>Całość </a:t>
            </a:r>
            <a:r>
              <a:rPr lang="pl-PL" sz="1500" dirty="0"/>
              <a:t>bardziej </a:t>
            </a:r>
            <a:r>
              <a:rPr lang="pl-PL" sz="1500" dirty="0" smtClean="0"/>
              <a:t>przypomina w </a:t>
            </a:r>
            <a:r>
              <a:rPr lang="pl-PL" sz="1500" dirty="0"/>
              <a:t>charakterze włoską rezydencję pałacową z pogranicza epok gotyku </a:t>
            </a:r>
            <a:r>
              <a:rPr lang="pl-PL" sz="1500" dirty="0" smtClean="0"/>
              <a:t>i </a:t>
            </a:r>
            <a:r>
              <a:rPr lang="pl-PL" sz="1500" dirty="0"/>
              <a:t>renesansu, niż budynek przemysłowy z początku </a:t>
            </a:r>
            <a:r>
              <a:rPr lang="pl-PL" sz="1500" dirty="0" err="1"/>
              <a:t>XXw</a:t>
            </a:r>
            <a:r>
              <a:rPr lang="pl-PL" sz="1500" dirty="0"/>
              <a:t>. </a:t>
            </a:r>
            <a:endParaRPr lang="pl-PL" sz="1500" dirty="0" smtClean="0"/>
          </a:p>
          <a:p>
            <a:pPr algn="just"/>
            <a:r>
              <a:rPr lang="pl-PL" sz="1500" dirty="0" smtClean="0"/>
              <a:t>I to </a:t>
            </a:r>
            <a:r>
              <a:rPr lang="pl-PL" sz="1500" dirty="0"/>
              <a:t>właśnie zagadkowa elewacja podupadającego </a:t>
            </a:r>
            <a:r>
              <a:rPr lang="pl-PL" sz="1500" dirty="0" smtClean="0"/>
              <a:t>budynku, która przetrwała </a:t>
            </a:r>
            <a:r>
              <a:rPr lang="pl-PL" sz="1500" dirty="0"/>
              <a:t>jego wieloletnią degradację stała się inspiracją rozwiązań projektowych. </a:t>
            </a:r>
            <a:endParaRPr lang="pl-PL" sz="1500" dirty="0" smtClean="0"/>
          </a:p>
          <a:p>
            <a:pPr algn="just"/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68960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7798" r="32700"/>
          <a:stretch>
            <a:fillRect/>
          </a:stretch>
        </p:blipFill>
        <p:spPr bwMode="auto">
          <a:xfrm>
            <a:off x="3779912" y="1988840"/>
            <a:ext cx="1025285" cy="19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_Gazownia 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836712"/>
            <a:ext cx="2304256" cy="345206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456384" cy="469106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Obiekt </a:t>
            </a:r>
            <a:r>
              <a:rPr lang="pl-PL" dirty="0" err="1" smtClean="0"/>
              <a:t>zrewitalizowany</a:t>
            </a:r>
            <a:r>
              <a:rPr lang="pl-PL" dirty="0" smtClean="0"/>
              <a:t> został z dbałością                 o szczegóły architektoniczne. Jest przykładem wzorcowego połączenia historycznej tkanki </a:t>
            </a:r>
            <a:r>
              <a:rPr lang="pl-PL" dirty="0" smtClean="0"/>
              <a:t>                z </a:t>
            </a:r>
            <a:r>
              <a:rPr lang="pl-PL" dirty="0" smtClean="0"/>
              <a:t>nowoczesnym wnętrzem i wykończeniem.</a:t>
            </a:r>
          </a:p>
          <a:p>
            <a:pPr algn="just"/>
            <a:r>
              <a:rPr lang="pl-PL" b="1" dirty="0" smtClean="0"/>
              <a:t>Remont budynku umożliwił podkreślenie                    i wydobycie walorów zabytkowych obiektu, a co za tym idzie zachowanie dziedzictwa kulturowego miasta. </a:t>
            </a:r>
          </a:p>
          <a:p>
            <a:pPr algn="just"/>
            <a:r>
              <a:rPr lang="pl-PL" dirty="0" smtClean="0"/>
              <a:t>Inwestycję przeprowadzono zgodnie                            z wszelkimi wytycznymi Miejskiego Konserwatora Zabytków, z dbałością </a:t>
            </a:r>
            <a:r>
              <a:rPr lang="pl-PL" dirty="0" smtClean="0"/>
              <a:t>                          o </a:t>
            </a:r>
            <a:r>
              <a:rPr lang="pl-PL" dirty="0" smtClean="0"/>
              <a:t>należyte wyeksponowanie detalu architektonicznego, w tym klinkierowej elewacji.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us 2020 W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132856"/>
            <a:ext cx="3054085" cy="4581128"/>
          </a:xfrm>
          <a:prstGeom prst="rect">
            <a:avLst/>
          </a:prstGeom>
        </p:spPr>
      </p:pic>
      <p:sp>
        <p:nvSpPr>
          <p:cNvPr id="8" name="Symbol zastępczy tekstu 3"/>
          <p:cNvSpPr txBox="1">
            <a:spLocks/>
          </p:cNvSpPr>
          <p:nvPr/>
        </p:nvSpPr>
        <p:spPr>
          <a:xfrm>
            <a:off x="395536" y="4509120"/>
            <a:ext cx="5256584" cy="2736304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marL="0" marR="0" lvl="0" indent="0" algn="just" defTabSz="9143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Stworzono przestrzeń sprzyjającą działaniom z zakresu aktywizacji                                      i zapobiegania wykluczeniu społecznemu, poprzez utworzenie infrastruktury umożliwiającej prowadzenie działalności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wspierania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osób starszych i niepełnoletnich. </a:t>
            </a:r>
          </a:p>
          <a:p>
            <a:pPr marL="0" marR="0" lvl="0" indent="0" algn="just" defTabSz="9143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Całość tworzy niepowtarzalną atmosferę, w której światło odgrywa ważną rolę nawiązując historycznie do osadzonej w murze postaci Tyche-bogini światła mającej chronić mieszkańców miasta.</a:t>
            </a:r>
          </a:p>
          <a:p>
            <a:pPr marL="0" marR="0" lvl="0" indent="0" algn="l" defTabSz="9143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4248472" cy="501823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sz="1500" dirty="0" smtClean="0"/>
              <a:t>Trzy </a:t>
            </a:r>
            <a:r>
              <a:rPr lang="pl-PL" sz="1500" dirty="0"/>
              <a:t>elementy, które miały wpływ na kształtowanie rozwiązań architektonicznych to: </a:t>
            </a:r>
            <a:r>
              <a:rPr lang="pl-PL" sz="1500" b="1" dirty="0"/>
              <a:t>cegła</a:t>
            </a:r>
            <a:r>
              <a:rPr lang="pl-PL" sz="1500" dirty="0"/>
              <a:t>, z której wzniesiono budynek, jego </a:t>
            </a:r>
            <a:r>
              <a:rPr lang="pl-PL" sz="1500" b="1" dirty="0"/>
              <a:t>industrialny charakter </a:t>
            </a:r>
            <a:r>
              <a:rPr lang="pl-PL" sz="1500" dirty="0"/>
              <a:t>oraz </a:t>
            </a:r>
            <a:r>
              <a:rPr lang="pl-PL" sz="1500" b="1" dirty="0"/>
              <a:t>światło</a:t>
            </a:r>
            <a:r>
              <a:rPr lang="pl-PL" sz="1500" dirty="0" smtClean="0"/>
              <a:t>.</a:t>
            </a:r>
          </a:p>
          <a:p>
            <a:pPr algn="just"/>
            <a:endParaRPr lang="pl-PL" sz="1500" dirty="0"/>
          </a:p>
          <a:p>
            <a:pPr algn="just"/>
            <a:r>
              <a:rPr lang="pl-PL" sz="1500" dirty="0" smtClean="0"/>
              <a:t>Ceglany </a:t>
            </a:r>
            <a:r>
              <a:rPr lang="pl-PL" sz="1500" dirty="0"/>
              <a:t>wątek zastosowany przy wznoszeniu głównej </a:t>
            </a:r>
            <a:r>
              <a:rPr lang="pl-PL" sz="1500" dirty="0" smtClean="0"/>
              <a:t>    i </a:t>
            </a:r>
            <a:r>
              <a:rPr lang="pl-PL" sz="1500" dirty="0"/>
              <a:t>bocznej elewacji budynku, został zastosowany </a:t>
            </a:r>
            <a:r>
              <a:rPr lang="pl-PL" sz="1500" dirty="0" smtClean="0"/>
              <a:t>                          w </a:t>
            </a:r>
            <a:r>
              <a:rPr lang="pl-PL" sz="1500" dirty="0"/>
              <a:t>kreowaniu wykończeń dla ogólnodostępnych wnętrz budynku i przebudowywanych części elewacji. </a:t>
            </a:r>
            <a:endParaRPr lang="pl-PL" sz="1500" dirty="0" smtClean="0"/>
          </a:p>
          <a:p>
            <a:pPr algn="just"/>
            <a:endParaRPr lang="pl-PL" sz="1500" dirty="0" smtClean="0"/>
          </a:p>
          <a:p>
            <a:pPr algn="just"/>
            <a:r>
              <a:rPr lang="pl-PL" sz="1500" dirty="0" smtClean="0"/>
              <a:t>Dodatkowo </a:t>
            </a:r>
            <a:r>
              <a:rPr lang="pl-PL" sz="1500" dirty="0"/>
              <a:t>dla podkreślenia dawnego industrialnego charakteru zabudowy, jedną ze ścian </a:t>
            </a:r>
            <a:r>
              <a:rPr lang="pl-PL" sz="1500" dirty="0" smtClean="0"/>
              <a:t>                                                 w </a:t>
            </a:r>
            <a:r>
              <a:rPr lang="pl-PL" sz="1500" dirty="0"/>
              <a:t>zaprojektowanym i otwartym przez trzy kondygnacje holu, wykonano na całej powierzchni ze szklanych dyli </a:t>
            </a:r>
            <a:r>
              <a:rPr lang="pl-PL" sz="1500" dirty="0" smtClean="0"/>
              <a:t>                       o </a:t>
            </a:r>
            <a:r>
              <a:rPr lang="pl-PL" sz="1500" dirty="0"/>
              <a:t>zmrożonej strukturze. </a:t>
            </a:r>
            <a:endParaRPr lang="pl-PL" sz="1500" dirty="0" smtClean="0"/>
          </a:p>
          <a:p>
            <a:pPr algn="just"/>
            <a:endParaRPr lang="pl-PL" sz="1500" dirty="0" smtClean="0"/>
          </a:p>
          <a:p>
            <a:pPr algn="just"/>
            <a:r>
              <a:rPr lang="pl-PL" sz="1500" dirty="0" smtClean="0"/>
              <a:t>Obiekt zaprojektowano z zapewnieniem komunikacji pionowej i poziomej bez barier architektonicznych.</a:t>
            </a:r>
          </a:p>
          <a:p>
            <a:pPr algn="just"/>
            <a:endParaRPr lang="pl-PL" sz="1500" dirty="0" smtClean="0"/>
          </a:p>
          <a:p>
            <a:pPr algn="just"/>
            <a:r>
              <a:rPr lang="pl-PL" sz="1500" dirty="0" smtClean="0"/>
              <a:t>Wprowadzono windę, która umożliwia osobom niepełnosprawnym pełny dostęp na wszystkie kondygnacje użytkowe.</a:t>
            </a:r>
            <a:endParaRPr lang="pl-PL" sz="1500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10" descr="Cus 2020 W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32448" cy="6048673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744416" cy="4691062"/>
          </a:xfrm>
        </p:spPr>
        <p:txBody>
          <a:bodyPr>
            <a:normAutofit lnSpcReduction="10000"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Dla </a:t>
            </a:r>
            <a:r>
              <a:rPr lang="pl-PL" dirty="0"/>
              <a:t>pełnego wydobycia wrażenia industrialnego wnętrza, na wysokości drugiej kondygnacji podwieszono w holu </a:t>
            </a:r>
            <a:r>
              <a:rPr lang="pl-PL" b="1" dirty="0"/>
              <a:t>oryginalną odrestaurowaną suwnicę </a:t>
            </a:r>
            <a:r>
              <a:rPr lang="pl-PL" dirty="0"/>
              <a:t>- świadka dawnych czasów funkcjonowania gazowni.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Inwestycja obejmowała także nowe zagospodarowanie terenu wraz z wykonaniem parkingów, dojść, dojazdów, schodów terenowych oraz urządzeniem zieleni.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obrębie terenu wokół obiektu występują duże różnice wysokości, budynek CUS pełni niejako formę muru oporowego, jednak całe otoczenie budynku dostępne jest także dla osób                             z niepełnosprawnością.</a:t>
            </a:r>
          </a:p>
          <a:p>
            <a:pPr algn="just"/>
            <a:endParaRPr lang="pl-PL" dirty="0" smtClean="0"/>
          </a:p>
          <a:p>
            <a:pPr algn="just"/>
            <a:r>
              <a:rPr lang="pl-PL" sz="1600" b="1" dirty="0" smtClean="0"/>
              <a:t>Rewitalizacja </a:t>
            </a:r>
            <a:r>
              <a:rPr lang="pl-PL" sz="1600" b="1" dirty="0"/>
              <a:t>zrujnowanego obiektu jest jednym z kroków ożywienia przestrzeni zabytkowego osiedla </a:t>
            </a:r>
            <a:r>
              <a:rPr lang="pl-PL" sz="1600" b="1" dirty="0" err="1" smtClean="0"/>
              <a:t>Zandka</a:t>
            </a:r>
            <a:r>
              <a:rPr lang="pl-PL" sz="1600" b="1" dirty="0" smtClean="0"/>
              <a:t> w Zabrzu.</a:t>
            </a:r>
            <a:endParaRPr lang="pl-PL" sz="1600" b="1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Cus 2020 W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79887" y="273050"/>
            <a:ext cx="4136529" cy="6204794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960440" cy="4691062"/>
          </a:xfrm>
        </p:spPr>
        <p:txBody>
          <a:bodyPr>
            <a:normAutofit fontScale="92500" lnSpcReduction="10000"/>
          </a:bodyPr>
          <a:lstStyle/>
          <a:p>
            <a:endParaRPr lang="pl-PL" b="1" dirty="0" smtClean="0"/>
          </a:p>
          <a:p>
            <a:r>
              <a:rPr lang="pl-PL" b="1" u="sng" dirty="0" smtClean="0"/>
              <a:t>Inwestor:</a:t>
            </a:r>
            <a:endParaRPr lang="pl-PL" b="1" u="sng" dirty="0"/>
          </a:p>
          <a:p>
            <a:r>
              <a:rPr lang="pl-PL" sz="1500" b="1" dirty="0"/>
              <a:t>Miasto </a:t>
            </a:r>
            <a:r>
              <a:rPr lang="pl-PL" sz="1500" b="1" dirty="0" smtClean="0"/>
              <a:t>Zabrze</a:t>
            </a:r>
            <a:endParaRPr lang="pl-PL" sz="1500" b="1" dirty="0"/>
          </a:p>
          <a:p>
            <a:r>
              <a:rPr lang="pl-PL" sz="1500" b="1" dirty="0"/>
              <a:t>Powstańców Śląskich 5-7, 41-800 Zabrze, </a:t>
            </a:r>
          </a:p>
          <a:p>
            <a:r>
              <a:rPr lang="pt-BR" b="1" dirty="0"/>
              <a:t>tel.: 32 3733 300, e-mail: </a:t>
            </a:r>
            <a:r>
              <a:rPr lang="pt-BR" dirty="0" smtClean="0">
                <a:hlinkClick r:id="rId2"/>
              </a:rPr>
              <a:t>umz@um.zabrze.pl</a:t>
            </a:r>
            <a:endParaRPr lang="pl-PL" dirty="0" smtClean="0"/>
          </a:p>
          <a:p>
            <a:endParaRPr lang="pt-BR" dirty="0"/>
          </a:p>
          <a:p>
            <a:r>
              <a:rPr lang="pl-PL" b="1" dirty="0"/>
              <a:t>Generalny </a:t>
            </a:r>
            <a:r>
              <a:rPr lang="pl-PL" b="1" dirty="0" smtClean="0"/>
              <a:t>wykonawca:</a:t>
            </a:r>
            <a:endParaRPr lang="pl-PL" b="1" dirty="0"/>
          </a:p>
          <a:p>
            <a:r>
              <a:rPr lang="pl-PL" dirty="0"/>
              <a:t>Przedsiębiorstwo Budowlane </a:t>
            </a:r>
            <a:endParaRPr lang="pl-PL" dirty="0" smtClean="0"/>
          </a:p>
          <a:p>
            <a:r>
              <a:rPr lang="pl-PL" dirty="0" smtClean="0"/>
              <a:t>„CZĘSTOBUD” Damian </a:t>
            </a:r>
            <a:r>
              <a:rPr lang="pl-PL" dirty="0" err="1"/>
              <a:t>Świącik</a:t>
            </a:r>
            <a:endParaRPr lang="pl-PL" dirty="0"/>
          </a:p>
          <a:p>
            <a:r>
              <a:rPr lang="pl-PL" dirty="0"/>
              <a:t>Bohaterów Monte Cassino 40, 42-200 </a:t>
            </a:r>
            <a:r>
              <a:rPr lang="pl-PL" dirty="0" smtClean="0"/>
              <a:t>Częstochowa</a:t>
            </a:r>
            <a:endParaRPr lang="pl-PL" dirty="0"/>
          </a:p>
          <a:p>
            <a:r>
              <a:rPr lang="pt-BR" dirty="0"/>
              <a:t>tel.: 34 363 03 22, </a:t>
            </a:r>
            <a:r>
              <a:rPr lang="pt-BR" dirty="0" smtClean="0"/>
              <a:t>e-mail: </a:t>
            </a:r>
            <a:r>
              <a:rPr lang="pt-BR" dirty="0" smtClean="0">
                <a:hlinkClick r:id="rId3"/>
              </a:rPr>
              <a:t>biuro@czestobud.com</a:t>
            </a:r>
            <a:endParaRPr lang="pl-PL" dirty="0" smtClean="0"/>
          </a:p>
          <a:p>
            <a:r>
              <a:rPr lang="pl-PL" dirty="0" smtClean="0"/>
              <a:t>Przedsiębiorstwo </a:t>
            </a:r>
            <a:r>
              <a:rPr lang="pl-PL" dirty="0"/>
              <a:t>Budowlane </a:t>
            </a:r>
            <a:r>
              <a:rPr lang="pl-PL" dirty="0" smtClean="0"/>
              <a:t>BUDOPOL </a:t>
            </a:r>
            <a:r>
              <a:rPr lang="pl-PL" dirty="0"/>
              <a:t>Sp. z o. o., </a:t>
            </a:r>
          </a:p>
          <a:p>
            <a:r>
              <a:rPr lang="pl-PL" dirty="0"/>
              <a:t>Starowiejska 5, 42-244 Jaskrów, </a:t>
            </a:r>
            <a:endParaRPr lang="pl-PL" dirty="0" smtClean="0"/>
          </a:p>
          <a:p>
            <a:r>
              <a:rPr lang="pt-BR" dirty="0" smtClean="0"/>
              <a:t>tel</a:t>
            </a:r>
            <a:r>
              <a:rPr lang="pt-BR" dirty="0"/>
              <a:t>.: 34 375 93 02, e-mail: </a:t>
            </a:r>
            <a:r>
              <a:rPr lang="pt-BR" dirty="0" smtClean="0">
                <a:hlinkClick r:id="rId4"/>
              </a:rPr>
              <a:t>pbbudopol@gmail.com</a:t>
            </a:r>
            <a:endParaRPr lang="pl-PL" dirty="0" smtClean="0"/>
          </a:p>
          <a:p>
            <a:endParaRPr lang="pl-PL" b="1" dirty="0" smtClean="0"/>
          </a:p>
          <a:p>
            <a:r>
              <a:rPr lang="pl-PL" b="1" dirty="0" smtClean="0"/>
              <a:t>Projektant:</a:t>
            </a:r>
            <a:endParaRPr lang="pl-PL" b="1" dirty="0"/>
          </a:p>
          <a:p>
            <a:r>
              <a:rPr lang="pl-PL" dirty="0"/>
              <a:t>PROJEKT PLUS ARCHITEKCI S.C., </a:t>
            </a:r>
            <a:endParaRPr lang="pl-PL" dirty="0" smtClean="0"/>
          </a:p>
          <a:p>
            <a:r>
              <a:rPr lang="pl-PL" dirty="0" smtClean="0"/>
              <a:t>Grzegorz </a:t>
            </a:r>
            <a:r>
              <a:rPr lang="pl-PL" dirty="0"/>
              <a:t>Tkacz, Tomasz Borkowski</a:t>
            </a:r>
          </a:p>
          <a:p>
            <a:r>
              <a:rPr lang="pl-PL" dirty="0"/>
              <a:t>pl. Krakowski 10, 41-800 Zabrze, </a:t>
            </a:r>
          </a:p>
          <a:p>
            <a:r>
              <a:rPr lang="pt-BR" dirty="0"/>
              <a:t>tel.: 32 271 24 32, e-mail: </a:t>
            </a:r>
            <a:r>
              <a:rPr lang="pt-BR" dirty="0" smtClean="0">
                <a:hlinkClick r:id="rId5"/>
              </a:rPr>
              <a:t>t.borkowski@projektplus.pl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Cus 2020 W (3)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644008" y="260648"/>
            <a:ext cx="4208537" cy="6312806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CUS 2020 Z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4208537" cy="631280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069977" cy="4691062"/>
          </a:xfrm>
        </p:spPr>
        <p:txBody>
          <a:bodyPr>
            <a:normAutofit lnSpcReduction="10000"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Nazwa </a:t>
            </a:r>
            <a:r>
              <a:rPr lang="pl-PL" b="1" dirty="0"/>
              <a:t>i adres obiektu</a:t>
            </a:r>
          </a:p>
          <a:p>
            <a:r>
              <a:rPr lang="pl-PL" dirty="0"/>
              <a:t>Centrum Usług Społecznych</a:t>
            </a:r>
          </a:p>
          <a:p>
            <a:r>
              <a:rPr lang="pl-PL" dirty="0"/>
              <a:t>Stalmacha 7, 41-800 Zabrze, </a:t>
            </a:r>
          </a:p>
          <a:p>
            <a:endParaRPr lang="pl-PL" b="1" dirty="0" smtClean="0"/>
          </a:p>
          <a:p>
            <a:r>
              <a:rPr lang="pl-PL" b="1" dirty="0" smtClean="0"/>
              <a:t>Zgłaszający</a:t>
            </a:r>
            <a:endParaRPr lang="pl-PL" b="1" dirty="0"/>
          </a:p>
          <a:p>
            <a:r>
              <a:rPr lang="pl-PL" dirty="0"/>
              <a:t>Miasto Zabrze, </a:t>
            </a:r>
            <a:endParaRPr lang="pl-PL" dirty="0" smtClean="0"/>
          </a:p>
          <a:p>
            <a:r>
              <a:rPr lang="pl-PL" dirty="0" smtClean="0"/>
              <a:t>Małgorzata </a:t>
            </a:r>
            <a:r>
              <a:rPr lang="pl-PL" dirty="0"/>
              <a:t>Mańka-Szulik</a:t>
            </a:r>
          </a:p>
          <a:p>
            <a:r>
              <a:rPr lang="pt-BR" dirty="0"/>
              <a:t>tel.: 32 3733 300, </a:t>
            </a:r>
            <a:endParaRPr lang="pl-PL" dirty="0" smtClean="0"/>
          </a:p>
          <a:p>
            <a:r>
              <a:rPr lang="pt-BR" dirty="0" smtClean="0"/>
              <a:t>e-mail</a:t>
            </a:r>
            <a:r>
              <a:rPr lang="pt-BR" dirty="0"/>
              <a:t>: </a:t>
            </a:r>
            <a:r>
              <a:rPr lang="pt-BR" dirty="0" smtClean="0">
                <a:hlinkClick r:id="rId3"/>
              </a:rPr>
              <a:t>umz@um.zabrze.pl</a:t>
            </a:r>
            <a:endParaRPr lang="pl-PL" dirty="0" smtClean="0"/>
          </a:p>
          <a:p>
            <a:endParaRPr lang="pt-BR" dirty="0"/>
          </a:p>
          <a:p>
            <a:endParaRPr lang="pl-PL" sz="1000" b="1" dirty="0" smtClean="0"/>
          </a:p>
          <a:p>
            <a:endParaRPr lang="pl-PL" sz="1000" b="1" dirty="0" smtClean="0"/>
          </a:p>
          <a:p>
            <a:endParaRPr lang="pl-PL" sz="1000" b="1" dirty="0" smtClean="0"/>
          </a:p>
          <a:p>
            <a:endParaRPr lang="pl-PL" sz="1000" b="1" dirty="0" smtClean="0"/>
          </a:p>
          <a:p>
            <a:endParaRPr lang="pl-PL" sz="1000" b="1" dirty="0" smtClean="0"/>
          </a:p>
          <a:p>
            <a:endParaRPr lang="pl-PL" sz="1000" b="1" dirty="0" smtClean="0"/>
          </a:p>
          <a:p>
            <a:r>
              <a:rPr lang="pl-PL" sz="1000" b="1" dirty="0" smtClean="0"/>
              <a:t>Osoba </a:t>
            </a:r>
            <a:r>
              <a:rPr lang="pl-PL" sz="1000" b="1" dirty="0"/>
              <a:t>do kontaktów</a:t>
            </a:r>
          </a:p>
          <a:p>
            <a:r>
              <a:rPr lang="pl-PL" sz="1000" dirty="0"/>
              <a:t>Marzena Maksysz-Łobko, </a:t>
            </a:r>
            <a:endParaRPr lang="pl-PL" sz="1000" dirty="0" smtClean="0"/>
          </a:p>
          <a:p>
            <a:r>
              <a:rPr lang="pl-PL" sz="1000" dirty="0" smtClean="0"/>
              <a:t>Zastępca Naczelnika Wydziału Budownictwa</a:t>
            </a:r>
            <a:endParaRPr lang="pl-PL" sz="1000" dirty="0"/>
          </a:p>
          <a:p>
            <a:r>
              <a:rPr lang="pt-BR" sz="1000" dirty="0"/>
              <a:t>tel.: 32 3733 331, e-mail: </a:t>
            </a:r>
            <a:r>
              <a:rPr lang="pt-BR" sz="1000" dirty="0" smtClean="0">
                <a:hlinkClick r:id="rId4"/>
              </a:rPr>
              <a:t>mmaksysz@um.zabrze.pl</a:t>
            </a:r>
            <a:endParaRPr lang="pl-PL" sz="1000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1852085" cy="7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www.miastozabrze.pl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762</Words>
  <Application>Microsoft Office PowerPoint</Application>
  <PresentationFormat>Pokaz na ekranie (4:3)</PresentationFormat>
  <Paragraphs>129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    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mmaksysz</dc:creator>
  <cp:lastModifiedBy>mmaksysz</cp:lastModifiedBy>
  <cp:revision>40</cp:revision>
  <dcterms:created xsi:type="dcterms:W3CDTF">2021-07-21T09:30:06Z</dcterms:created>
  <dcterms:modified xsi:type="dcterms:W3CDTF">2021-07-26T08:44:22Z</dcterms:modified>
</cp:coreProperties>
</file>