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108" d="100"/>
          <a:sy n="108" d="100"/>
        </p:scale>
        <p:origin x="170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AF2BF3-98F1-4A5C-A240-87FC3986FAD3}" type="datetimeFigureOut">
              <a:rPr lang="pl-PL" smtClean="0"/>
              <a:pPr/>
              <a:t>29.12.2022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26374-9616-4A50-B98B-C3C6A918904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55CE7-BE49-4A4D-BB1C-63E8F3D66E9F}" type="datetimeFigureOut">
              <a:rPr lang="pl-PL" smtClean="0"/>
              <a:pPr/>
              <a:t>29.12.2022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8E88F-35B2-4642-9A18-1407214F22C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73EFB-FBEB-4E93-9E3E-87E1ACE649D2}" type="datetime1">
              <a:rPr lang="pl-PL" smtClean="0"/>
              <a:pPr/>
              <a:t>29.12.2022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www.miastozabrze.pl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1B3B-EBB5-4521-B7C1-591A54F29D5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BA81E-09EA-4160-811C-C9AA29DB45CA}" type="datetime1">
              <a:rPr lang="pl-PL" smtClean="0"/>
              <a:pPr/>
              <a:t>29.12.2022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www.miastozabrze.pl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1B3B-EBB5-4521-B7C1-591A54F29D5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399" y="274639"/>
            <a:ext cx="2057401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1" y="274639"/>
            <a:ext cx="6019799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74C67-56DB-4039-89E1-F80584C3A02A}" type="datetime1">
              <a:rPr lang="pl-PL" smtClean="0"/>
              <a:pPr/>
              <a:t>29.12.2022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www.miastozabrze.pl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1B3B-EBB5-4521-B7C1-591A54F29D5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1F7BC-7157-425A-8C48-0EF06C1DFA8A}" type="datetime1">
              <a:rPr lang="pl-PL" smtClean="0"/>
              <a:pPr/>
              <a:t>29.12.2022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www.miastozabrze.pl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1B3B-EBB5-4521-B7C1-591A54F29D5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2" y="4406902"/>
            <a:ext cx="7772400" cy="1362074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2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964D-1411-4A4B-8348-E5737B2DAE9D}" type="datetime1">
              <a:rPr lang="pl-PL" smtClean="0"/>
              <a:pPr/>
              <a:t>29.12.2022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www.miastozabrze.pl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1B3B-EBB5-4521-B7C1-591A54F29D5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599" cy="4525962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1" y="1600201"/>
            <a:ext cx="4038599" cy="4525962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C2C1-9E45-4978-A154-CB8B98F5C0DF}" type="datetime1">
              <a:rPr lang="pl-PL" smtClean="0"/>
              <a:pPr/>
              <a:t>29.12.2022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www.miastozabrze.pl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1B3B-EBB5-4521-B7C1-591A54F29D5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180" indent="0">
              <a:buNone/>
              <a:defRPr sz="2000" b="1"/>
            </a:lvl2pPr>
            <a:lvl3pPr marL="914360" indent="0">
              <a:buNone/>
              <a:defRPr sz="1800" b="1"/>
            </a:lvl3pPr>
            <a:lvl4pPr marL="1371540" indent="0">
              <a:buNone/>
              <a:defRPr sz="1600" b="1"/>
            </a:lvl4pPr>
            <a:lvl5pPr marL="1828720" indent="0">
              <a:buNone/>
              <a:defRPr sz="1600" b="1"/>
            </a:lvl5pPr>
            <a:lvl6pPr marL="2285900" indent="0">
              <a:buNone/>
              <a:defRPr sz="1600" b="1"/>
            </a:lvl6pPr>
            <a:lvl7pPr marL="2743080" indent="0">
              <a:buNone/>
              <a:defRPr sz="1600" b="1"/>
            </a:lvl7pPr>
            <a:lvl8pPr marL="3200260" indent="0">
              <a:buNone/>
              <a:defRPr sz="1600" b="1"/>
            </a:lvl8pPr>
            <a:lvl9pPr marL="365744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8" cy="3951288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57180" indent="0">
              <a:buNone/>
              <a:defRPr sz="2000" b="1"/>
            </a:lvl2pPr>
            <a:lvl3pPr marL="914360" indent="0">
              <a:buNone/>
              <a:defRPr sz="1800" b="1"/>
            </a:lvl3pPr>
            <a:lvl4pPr marL="1371540" indent="0">
              <a:buNone/>
              <a:defRPr sz="1600" b="1"/>
            </a:lvl4pPr>
            <a:lvl5pPr marL="1828720" indent="0">
              <a:buNone/>
              <a:defRPr sz="1600" b="1"/>
            </a:lvl5pPr>
            <a:lvl6pPr marL="2285900" indent="0">
              <a:buNone/>
              <a:defRPr sz="1600" b="1"/>
            </a:lvl6pPr>
            <a:lvl7pPr marL="2743080" indent="0">
              <a:buNone/>
              <a:defRPr sz="1600" b="1"/>
            </a:lvl7pPr>
            <a:lvl8pPr marL="3200260" indent="0">
              <a:buNone/>
              <a:defRPr sz="1600" b="1"/>
            </a:lvl8pPr>
            <a:lvl9pPr marL="365744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951288"/>
          </a:xfrm>
        </p:spPr>
        <p:txBody>
          <a:bodyPr/>
          <a:lstStyle>
            <a:lvl1pPr>
              <a:defRPr sz="25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BBFD-B672-403B-9B8C-C6522F8693A3}" type="datetime1">
              <a:rPr lang="pl-PL" smtClean="0"/>
              <a:pPr/>
              <a:t>29.12.2022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www.miastozabrze.pl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1B3B-EBB5-4521-B7C1-591A54F29D5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5B288-D9EA-44F3-A58A-69CB6B471094}" type="datetime1">
              <a:rPr lang="pl-PL" smtClean="0"/>
              <a:pPr/>
              <a:t>29.12.2022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www.miastozabrze.pl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1B3B-EBB5-4521-B7C1-591A54F29D5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A343A-5F13-4E4F-B954-67E249029B38}" type="datetime1">
              <a:rPr lang="pl-PL" smtClean="0"/>
              <a:pPr/>
              <a:t>29.12.2022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www.miastozabrze.pl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1B3B-EBB5-4521-B7C1-591A54F29D5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5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180" indent="0">
              <a:buNone/>
              <a:defRPr sz="1200"/>
            </a:lvl2pPr>
            <a:lvl3pPr marL="914360" indent="0">
              <a:buNone/>
              <a:defRPr sz="1100"/>
            </a:lvl3pPr>
            <a:lvl4pPr marL="1371540" indent="0">
              <a:buNone/>
              <a:defRPr sz="900"/>
            </a:lvl4pPr>
            <a:lvl5pPr marL="1828720" indent="0">
              <a:buNone/>
              <a:defRPr sz="900"/>
            </a:lvl5pPr>
            <a:lvl6pPr marL="2285900" indent="0">
              <a:buNone/>
              <a:defRPr sz="900"/>
            </a:lvl6pPr>
            <a:lvl7pPr marL="2743080" indent="0">
              <a:buNone/>
              <a:defRPr sz="900"/>
            </a:lvl7pPr>
            <a:lvl8pPr marL="3200260" indent="0">
              <a:buNone/>
              <a:defRPr sz="900"/>
            </a:lvl8pPr>
            <a:lvl9pPr marL="365744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C810-36EA-4351-AD0A-79EC8DD8BA80}" type="datetime1">
              <a:rPr lang="pl-PL" smtClean="0"/>
              <a:pPr/>
              <a:t>29.12.2022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www.miastozabrze.pl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1B3B-EBB5-4521-B7C1-591A54F29D5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9" y="4800599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9" y="612777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0" indent="0">
              <a:buNone/>
              <a:defRPr sz="2800"/>
            </a:lvl2pPr>
            <a:lvl3pPr marL="914360" indent="0">
              <a:buNone/>
              <a:defRPr sz="2500"/>
            </a:lvl3pPr>
            <a:lvl4pPr marL="1371540" indent="0">
              <a:buNone/>
              <a:defRPr sz="2000"/>
            </a:lvl4pPr>
            <a:lvl5pPr marL="1828720" indent="0">
              <a:buNone/>
              <a:defRPr sz="2000"/>
            </a:lvl5pPr>
            <a:lvl6pPr marL="2285900" indent="0">
              <a:buNone/>
              <a:defRPr sz="2000"/>
            </a:lvl6pPr>
            <a:lvl7pPr marL="2743080" indent="0">
              <a:buNone/>
              <a:defRPr sz="2000"/>
            </a:lvl7pPr>
            <a:lvl8pPr marL="3200260" indent="0">
              <a:buNone/>
              <a:defRPr sz="2000"/>
            </a:lvl8pPr>
            <a:lvl9pPr marL="365744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0" indent="0">
              <a:buNone/>
              <a:defRPr sz="1200"/>
            </a:lvl2pPr>
            <a:lvl3pPr marL="914360" indent="0">
              <a:buNone/>
              <a:defRPr sz="1100"/>
            </a:lvl3pPr>
            <a:lvl4pPr marL="1371540" indent="0">
              <a:buNone/>
              <a:defRPr sz="900"/>
            </a:lvl4pPr>
            <a:lvl5pPr marL="1828720" indent="0">
              <a:buNone/>
              <a:defRPr sz="900"/>
            </a:lvl5pPr>
            <a:lvl6pPr marL="2285900" indent="0">
              <a:buNone/>
              <a:defRPr sz="900"/>
            </a:lvl6pPr>
            <a:lvl7pPr marL="2743080" indent="0">
              <a:buNone/>
              <a:defRPr sz="900"/>
            </a:lvl7pPr>
            <a:lvl8pPr marL="3200260" indent="0">
              <a:buNone/>
              <a:defRPr sz="900"/>
            </a:lvl8pPr>
            <a:lvl9pPr marL="365744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EC50C5-8F2F-4759-A30D-593F260B3E4D}" type="datetime1">
              <a:rPr lang="pl-PL" smtClean="0"/>
              <a:pPr/>
              <a:t>29.12.2022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www.miastozabrze.pl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F1B3B-EBB5-4521-B7C1-591A54F29D5C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1"/>
          </a:xfrm>
          <a:prstGeom prst="rect">
            <a:avLst/>
          </a:prstGeom>
        </p:spPr>
        <p:txBody>
          <a:bodyPr vert="horz" lIns="91436" tIns="45719" rIns="91436" bIns="45719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2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6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52D9D-CC3E-4361-899C-9B9BADA3030A}" type="datetime1">
              <a:rPr lang="pl-PL" smtClean="0"/>
              <a:pPr/>
              <a:t>29.12.2022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2" y="6356352"/>
            <a:ext cx="2895600" cy="365126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www.miastozabrze.pl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6"/>
          </a:xfrm>
          <a:prstGeom prst="rect">
            <a:avLst/>
          </a:prstGeom>
        </p:spPr>
        <p:txBody>
          <a:bodyPr vert="horz" lIns="91436" tIns="45719" rIns="91436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F1B3B-EBB5-4521-B7C1-591A54F29D5C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sldNum="0" hdr="0" dt="0"/>
  <p:txStyles>
    <p:titleStyle>
      <a:lvl1pPr algn="ctr" defTabSz="91436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5" indent="-342885" algn="l" defTabSz="9143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7" indent="-285737" algn="l" defTabSz="9143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1" indent="-228591" algn="l" defTabSz="914360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1" indent="-228591" algn="l" defTabSz="91436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1" indent="-228591" algn="l" defTabSz="91436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1" indent="-228591" algn="l" defTabSz="9143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71" indent="-228591" algn="l" defTabSz="9143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51" indent="-228591" algn="l" defTabSz="9143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31" indent="-228591" algn="l" defTabSz="9143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8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6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40" algn="l" defTabSz="9143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l.krzywicki@wp.pl" TargetMode="External"/><Relationship Id="rId2" Type="http://schemas.openxmlformats.org/officeDocument/2006/relationships/hyperlink" Target="http://www.rozprza.pl/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.pn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m.tokarski@rozprza.pl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/>
          <p:cNvSpPr>
            <a:spLocks noGrp="1"/>
          </p:cNvSpPr>
          <p:nvPr>
            <p:ph type="ctrTitle"/>
          </p:nvPr>
        </p:nvSpPr>
        <p:spPr>
          <a:xfrm>
            <a:off x="467544" y="-2043608"/>
            <a:ext cx="5182344" cy="7848872"/>
          </a:xfrm>
        </p:spPr>
        <p:txBody>
          <a:bodyPr>
            <a:normAutofit/>
          </a:bodyPr>
          <a:lstStyle/>
          <a:p>
            <a:pPr algn="l"/>
            <a:br>
              <a:rPr lang="pl-PL" dirty="0">
                <a:solidFill>
                  <a:schemeClr val="tx1"/>
                </a:solidFill>
                <a:latin typeface="Arial Black" pitchFamily="34" charset="0"/>
              </a:rPr>
            </a:br>
            <a:br>
              <a:rPr lang="pl-PL" dirty="0">
                <a:latin typeface="Arial Black" pitchFamily="34" charset="0"/>
              </a:rPr>
            </a:br>
            <a:br>
              <a:rPr lang="pl-PL" dirty="0">
                <a:latin typeface="Arial Black" pitchFamily="34" charset="0"/>
              </a:rPr>
            </a:br>
            <a:br>
              <a:rPr lang="pl-PL" dirty="0">
                <a:latin typeface="Arial Black" pitchFamily="34" charset="0"/>
              </a:rPr>
            </a:br>
            <a:br>
              <a:rPr lang="pl-PL" dirty="0">
                <a:latin typeface="Arial Black" pitchFamily="34" charset="0"/>
              </a:rPr>
            </a:br>
            <a:br>
              <a:rPr lang="pl-PL" dirty="0">
                <a:latin typeface="Arial Black" pitchFamily="34" charset="0"/>
              </a:rPr>
            </a:br>
            <a:br>
              <a:rPr lang="pl-PL" dirty="0">
                <a:latin typeface="Arial Black" pitchFamily="34" charset="0"/>
              </a:rPr>
            </a:br>
            <a:endParaRPr lang="pl-PL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12" name="Podtytuł 11"/>
          <p:cNvSpPr>
            <a:spLocks noGrp="1"/>
          </p:cNvSpPr>
          <p:nvPr>
            <p:ph type="subTitle" idx="1"/>
          </p:nvPr>
        </p:nvSpPr>
        <p:spPr>
          <a:xfrm>
            <a:off x="1115616" y="4149080"/>
            <a:ext cx="7056784" cy="1705743"/>
          </a:xfrm>
        </p:spPr>
        <p:txBody>
          <a:bodyPr>
            <a:normAutofit fontScale="92500" lnSpcReduction="20000"/>
          </a:bodyPr>
          <a:lstStyle/>
          <a:p>
            <a:endParaRPr lang="pl-PL" dirty="0">
              <a:solidFill>
                <a:schemeClr val="tx1"/>
              </a:solidFill>
              <a:latin typeface="Arial Black" pitchFamily="34" charset="0"/>
            </a:endParaRPr>
          </a:p>
          <a:p>
            <a:r>
              <a:rPr lang="pl-PL" dirty="0">
                <a:solidFill>
                  <a:schemeClr val="tx1"/>
                </a:solidFill>
                <a:latin typeface="Arial Black" pitchFamily="34" charset="0"/>
              </a:rPr>
              <a:t>Cmentarz wojenny żołnierzy polskich z II wojny światowej </a:t>
            </a:r>
          </a:p>
          <a:p>
            <a:r>
              <a:rPr lang="pl-PL" sz="2000" dirty="0">
                <a:solidFill>
                  <a:schemeClr val="tx1"/>
                </a:solidFill>
                <a:latin typeface="Arial Black" pitchFamily="34" charset="0"/>
              </a:rPr>
              <a:t>w Milejowie</a:t>
            </a:r>
            <a:endParaRPr lang="pl-PL" sz="2000" dirty="0"/>
          </a:p>
        </p:txBody>
      </p:sp>
      <p:sp>
        <p:nvSpPr>
          <p:cNvPr id="15" name="Symbol zastępczy stopki 14"/>
          <p:cNvSpPr>
            <a:spLocks noGrp="1"/>
          </p:cNvSpPr>
          <p:nvPr>
            <p:ph type="ftr" sz="quarter" idx="11"/>
          </p:nvPr>
        </p:nvSpPr>
        <p:spPr>
          <a:xfrm>
            <a:off x="2123728" y="6376242"/>
            <a:ext cx="5192214" cy="365126"/>
          </a:xfrm>
        </p:spPr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www.rozprza.pl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838F5B6-FC5E-E2BE-31D0-1334203FBA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50063"/>
            <a:ext cx="7937651" cy="4112773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CED82223-E679-D46E-FF86-225618AE71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5949280"/>
            <a:ext cx="786655" cy="8716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178696" cy="4691062"/>
          </a:xfrm>
        </p:spPr>
        <p:txBody>
          <a:bodyPr/>
          <a:lstStyle/>
          <a:p>
            <a:endParaRPr lang="pl-PL" dirty="0"/>
          </a:p>
          <a:p>
            <a:r>
              <a:rPr lang="pl-PL" dirty="0"/>
              <a:t>Koszt robót budowlanych:</a:t>
            </a:r>
          </a:p>
          <a:p>
            <a:r>
              <a:rPr lang="pl-PL" sz="2400" b="1" dirty="0"/>
              <a:t>1.026.774,21 PLN</a:t>
            </a:r>
          </a:p>
          <a:p>
            <a:endParaRPr lang="pl-PL" dirty="0"/>
          </a:p>
          <a:p>
            <a:r>
              <a:rPr lang="pl-PL" dirty="0"/>
              <a:t>Termin rozpoczęcia robót: </a:t>
            </a:r>
            <a:r>
              <a:rPr lang="pl-PL" b="1" dirty="0"/>
              <a:t>sierpień</a:t>
            </a:r>
            <a:r>
              <a:rPr lang="pl-PL" dirty="0"/>
              <a:t> </a:t>
            </a:r>
            <a:r>
              <a:rPr lang="pl-PL" b="1" dirty="0"/>
              <a:t>2022</a:t>
            </a:r>
          </a:p>
          <a:p>
            <a:r>
              <a:rPr lang="pl-PL" dirty="0"/>
              <a:t>Termin zakończenia robót: </a:t>
            </a:r>
            <a:r>
              <a:rPr lang="pl-PL" b="1" dirty="0"/>
              <a:t>listopad 2022</a:t>
            </a:r>
          </a:p>
          <a:p>
            <a:endParaRPr lang="pl-PL" dirty="0"/>
          </a:p>
          <a:p>
            <a:r>
              <a:rPr lang="pl-PL" dirty="0"/>
              <a:t>Pow. terenu: 	1150 m2</a:t>
            </a:r>
          </a:p>
          <a:p>
            <a:endParaRPr lang="pl-PL" dirty="0"/>
          </a:p>
          <a:p>
            <a:pPr algn="just"/>
            <a:r>
              <a:rPr lang="pl-PL" b="1" dirty="0"/>
              <a:t>Prace obejmowały wymianę wszystkich elementów betonowych na marmurowe, konserwację elementów metalowych oraz odnowienie terenów zielonych.</a:t>
            </a:r>
          </a:p>
          <a:p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124202" y="6381328"/>
            <a:ext cx="2895600" cy="365126"/>
          </a:xfrm>
        </p:spPr>
        <p:txBody>
          <a:bodyPr/>
          <a:lstStyle/>
          <a:p>
            <a:r>
              <a:rPr lang="pl-PL" dirty="0"/>
              <a:t>www.rozprza.pl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689A50F-311A-1D01-1713-A326321A72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786655" cy="871637"/>
          </a:xfrm>
          <a:prstGeom prst="rect">
            <a:avLst/>
          </a:prstGeom>
        </p:spPr>
      </p:pic>
      <p:pic>
        <p:nvPicPr>
          <p:cNvPr id="12" name="Symbol zastępczy zawartości 11">
            <a:extLst>
              <a:ext uri="{FF2B5EF4-FFF2-40B4-BE49-F238E27FC236}">
                <a16:creationId xmlns:a16="http://schemas.microsoft.com/office/drawing/2014/main" id="{1D23C50C-6A9E-A2FE-F4F9-7BE00B2EF9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36522"/>
            <a:ext cx="4535686" cy="3401764"/>
          </a:xfr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1ECEE517-6399-84AC-A2B9-FF2902C424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924944"/>
            <a:ext cx="4667677" cy="35258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pl-PL" b="1" dirty="0"/>
          </a:p>
          <a:p>
            <a:pPr algn="ctr"/>
            <a:endParaRPr lang="pl-PL" b="1" dirty="0"/>
          </a:p>
          <a:p>
            <a:pPr algn="ctr"/>
            <a:endParaRPr lang="pl-PL" b="1" dirty="0"/>
          </a:p>
          <a:p>
            <a:pPr algn="ctr"/>
            <a:endParaRPr lang="pl-PL" b="1" dirty="0"/>
          </a:p>
          <a:p>
            <a:pPr algn="ctr"/>
            <a:endParaRPr lang="pl-PL" b="1" dirty="0"/>
          </a:p>
          <a:p>
            <a:pPr algn="ctr"/>
            <a:endParaRPr lang="pl-PL" b="1" dirty="0"/>
          </a:p>
          <a:p>
            <a:pPr algn="ctr"/>
            <a:endParaRPr lang="pl-PL" b="1" dirty="0"/>
          </a:p>
          <a:p>
            <a:pPr algn="ctr"/>
            <a:endParaRPr lang="pl-PL" b="1" dirty="0"/>
          </a:p>
          <a:p>
            <a:pPr algn="ctr"/>
            <a:endParaRPr lang="pl-PL" b="1" dirty="0"/>
          </a:p>
          <a:p>
            <a:pPr algn="ctr"/>
            <a:endParaRPr lang="pl-PL" b="1" dirty="0"/>
          </a:p>
          <a:p>
            <a:pPr algn="ctr"/>
            <a:endParaRPr lang="pl-PL" b="1" dirty="0"/>
          </a:p>
          <a:p>
            <a:pPr algn="ctr"/>
            <a:endParaRPr lang="pl-PL" b="1" dirty="0"/>
          </a:p>
          <a:p>
            <a:pPr algn="ctr"/>
            <a:endParaRPr lang="pl-PL" sz="2000" b="1" dirty="0"/>
          </a:p>
          <a:p>
            <a:pPr algn="ctr"/>
            <a:r>
              <a:rPr lang="pl-PL" sz="2000" b="1" dirty="0"/>
              <a:t>Dziękuję za uwagę</a:t>
            </a: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www.rozprza.pl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D5DA973-CD44-1F2E-D093-2511BC207C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62119"/>
            <a:ext cx="786655" cy="871637"/>
          </a:xfrm>
          <a:prstGeom prst="rect">
            <a:avLst/>
          </a:prstGeom>
        </p:spPr>
      </p:pic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B0C3FFF1-6CA0-49A2-AE8B-523830C24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421" y="980728"/>
            <a:ext cx="5514379" cy="413578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4042792" cy="4691062"/>
          </a:xfrm>
        </p:spPr>
        <p:txBody>
          <a:bodyPr/>
          <a:lstStyle/>
          <a:p>
            <a:endParaRPr lang="pl-PL" dirty="0"/>
          </a:p>
          <a:p>
            <a:endParaRPr lang="pl-PL" sz="1500" b="1" dirty="0"/>
          </a:p>
          <a:p>
            <a:endParaRPr lang="pl-PL" sz="1500" b="1" dirty="0"/>
          </a:p>
          <a:p>
            <a:endParaRPr lang="pl-PL" sz="1500" b="1" dirty="0"/>
          </a:p>
          <a:p>
            <a:endParaRPr lang="pl-PL" sz="1500" b="1" dirty="0"/>
          </a:p>
          <a:p>
            <a:endParaRPr lang="pl-PL" sz="1500" b="1" dirty="0"/>
          </a:p>
          <a:p>
            <a:endParaRPr lang="pl-PL" sz="1500" b="1" dirty="0"/>
          </a:p>
          <a:p>
            <a:r>
              <a:rPr lang="pl-PL" sz="1800" b="0" i="0" dirty="0">
                <a:effectLst/>
                <a:latin typeface="arial" panose="020B0604020202020204" pitchFamily="34" charset="0"/>
              </a:rPr>
              <a:t>"</a:t>
            </a:r>
            <a:r>
              <a:rPr lang="pl-PL" sz="1800" b="1" i="0" dirty="0">
                <a:effectLst/>
                <a:latin typeface="arial" panose="020B0604020202020204" pitchFamily="34" charset="0"/>
              </a:rPr>
              <a:t>Pamiętajmy</a:t>
            </a:r>
            <a:r>
              <a:rPr lang="pl-PL" sz="1800" b="0" i="0" dirty="0">
                <a:effectLst/>
                <a:latin typeface="arial" panose="020B0604020202020204" pitchFamily="34" charset="0"/>
              </a:rPr>
              <a:t> o Bohaterach!" </a:t>
            </a:r>
          </a:p>
          <a:p>
            <a:r>
              <a:rPr lang="pl-PL" sz="1800" b="0" i="0" dirty="0">
                <a:effectLst/>
                <a:latin typeface="arial" panose="020B0604020202020204" pitchFamily="34" charset="0"/>
              </a:rPr>
              <a:t>czyli historia zapisana w krzyżach.</a:t>
            </a:r>
            <a:endParaRPr lang="pl-PL" sz="1800" dirty="0"/>
          </a:p>
          <a:p>
            <a:endParaRPr lang="pl-PL" dirty="0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2843808" y="6352700"/>
            <a:ext cx="2895600" cy="365126"/>
          </a:xfrm>
        </p:spPr>
        <p:txBody>
          <a:bodyPr/>
          <a:lstStyle/>
          <a:p>
            <a:r>
              <a:rPr lang="pl-PL" dirty="0"/>
              <a:t>www.rozprza.pl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40A5129-9844-ED3F-77E7-C5BDD057DD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1601"/>
            <a:ext cx="786655" cy="871637"/>
          </a:xfrm>
          <a:prstGeom prst="rect">
            <a:avLst/>
          </a:prstGeom>
        </p:spPr>
      </p:pic>
      <p:pic>
        <p:nvPicPr>
          <p:cNvPr id="11" name="Symbol zastępczy zawartości 10">
            <a:extLst>
              <a:ext uri="{FF2B5EF4-FFF2-40B4-BE49-F238E27FC236}">
                <a16:creationId xmlns:a16="http://schemas.microsoft.com/office/drawing/2014/main" id="{7FBA76D6-ABFE-2559-5AC7-23AE8EF8C3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85754"/>
            <a:ext cx="4389834" cy="585311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95536" y="1484783"/>
            <a:ext cx="3069977" cy="4641379"/>
          </a:xfrm>
        </p:spPr>
        <p:txBody>
          <a:bodyPr>
            <a:normAutofit fontScale="92500"/>
          </a:bodyPr>
          <a:lstStyle/>
          <a:p>
            <a:pPr algn="just"/>
            <a:r>
              <a:rPr lang="pl-PL" dirty="0"/>
              <a:t>W 1939 po zaciętych i krwawych walkach o Rozprzę, Piotrków Trybunalski i tzw. szosę piotrkowską rozpoczęto pierwsze pochówki polskich żołnierzy. Większość rannych w czasie walk została bestialsko dobijana lub rozjeżdżana czołgami. Dlatego straty polskie były tak duże. </a:t>
            </a:r>
          </a:p>
          <a:p>
            <a:pPr algn="just"/>
            <a:r>
              <a:rPr lang="pl-PL" dirty="0"/>
              <a:t> Łącznie cmentarz stał się miejscem spoczynku </a:t>
            </a:r>
            <a:r>
              <a:rPr lang="pl-PL" b="1" dirty="0"/>
              <a:t>631 żołnierzy</a:t>
            </a:r>
            <a:r>
              <a:rPr lang="pl-PL" dirty="0"/>
              <a:t>:</a:t>
            </a:r>
          </a:p>
          <a:p>
            <a:pPr algn="just"/>
            <a:r>
              <a:rPr lang="pl-PL" dirty="0"/>
              <a:t>- 76. LIDZKIEGO PUŁKU PIECHOTY IM. L. NARBUTTA</a:t>
            </a:r>
          </a:p>
          <a:p>
            <a:pPr algn="just"/>
            <a:r>
              <a:rPr lang="pl-PL" dirty="0"/>
              <a:t>- 29. GRODZIEŃSKIEJ DYWIZJI PIECHOTY</a:t>
            </a:r>
          </a:p>
          <a:p>
            <a:pPr algn="just"/>
            <a:r>
              <a:rPr lang="pl-PL" dirty="0"/>
              <a:t>- 86. MOŁODECZNIAŃSKIEGO PUŁKU PIECHOTY</a:t>
            </a:r>
          </a:p>
          <a:p>
            <a:pPr algn="just"/>
            <a:r>
              <a:rPr lang="pl-PL" dirty="0"/>
              <a:t>- 19. WILEŃSKIEJ DYWIZJI PIECHOTY</a:t>
            </a:r>
          </a:p>
          <a:p>
            <a:pPr algn="just"/>
            <a:r>
              <a:rPr lang="pl-PL" dirty="0"/>
              <a:t>ARMII „PRUSY”</a:t>
            </a:r>
          </a:p>
          <a:p>
            <a:pPr algn="just"/>
            <a:r>
              <a:rPr lang="pl-PL" dirty="0"/>
              <a:t>- 11 BAONU STRZELCÓW WOŁYŃSKIEJ BRYGADY KAWALERII ARMII „ŁÓDŹ”.</a:t>
            </a:r>
          </a:p>
          <a:p>
            <a:pPr algn="just"/>
            <a:r>
              <a:rPr lang="pl-PL" dirty="0"/>
              <a:t>W roku </a:t>
            </a:r>
            <a:r>
              <a:rPr lang="pl-PL" b="1" dirty="0"/>
              <a:t>1967</a:t>
            </a:r>
            <a:r>
              <a:rPr lang="pl-PL" dirty="0"/>
              <a:t> na cmentarzu został postawiony obelisk oraz wykonane betonowe kwatery mogił. </a:t>
            </a:r>
          </a:p>
          <a:p>
            <a:pPr algn="just"/>
            <a:endParaRPr lang="pl-PL" dirty="0"/>
          </a:p>
          <a:p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www.rozprza.pl</a:t>
            </a:r>
          </a:p>
        </p:txBody>
      </p:sp>
      <p:sp>
        <p:nvSpPr>
          <p:cNvPr id="9" name="Prostokąt 8"/>
          <p:cNvSpPr/>
          <p:nvPr/>
        </p:nvSpPr>
        <p:spPr>
          <a:xfrm>
            <a:off x="5452241" y="3429245"/>
            <a:ext cx="165618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100" dirty="0"/>
              <a:t>Cmentarz w roku 1967.</a:t>
            </a:r>
          </a:p>
        </p:txBody>
      </p:sp>
      <p:sp>
        <p:nvSpPr>
          <p:cNvPr id="10" name="Prostokąt 9"/>
          <p:cNvSpPr/>
          <p:nvPr/>
        </p:nvSpPr>
        <p:spPr>
          <a:xfrm>
            <a:off x="5148064" y="6021288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100" dirty="0"/>
              <a:t>wnętrze przed remontem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B980E42-7FDC-D44E-DF64-7C4F673FAF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33" y="207268"/>
            <a:ext cx="786655" cy="871637"/>
          </a:xfrm>
          <a:prstGeom prst="rect">
            <a:avLst/>
          </a:prstGeom>
        </p:spPr>
      </p:pic>
      <p:pic>
        <p:nvPicPr>
          <p:cNvPr id="20" name="Symbol zastępczy zawartości 19">
            <a:extLst>
              <a:ext uri="{FF2B5EF4-FFF2-40B4-BE49-F238E27FC236}">
                <a16:creationId xmlns:a16="http://schemas.microsoft.com/office/drawing/2014/main" id="{A4EB767E-9632-EC1D-244C-6131C876A9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83591"/>
            <a:ext cx="2288285" cy="3145409"/>
          </a:xfrm>
        </p:spPr>
      </p:pic>
      <p:pic>
        <p:nvPicPr>
          <p:cNvPr id="22" name="Obraz 21">
            <a:extLst>
              <a:ext uri="{FF2B5EF4-FFF2-40B4-BE49-F238E27FC236}">
                <a16:creationId xmlns:a16="http://schemas.microsoft.com/office/drawing/2014/main" id="{4BDE2129-8778-44F3-AF35-B8A6BD3DC3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690855"/>
            <a:ext cx="4156720" cy="2665497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977A6576-CF53-8F81-4572-72544F2DFE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182" y="283591"/>
            <a:ext cx="2323671" cy="314540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95536" y="1435100"/>
            <a:ext cx="3384376" cy="5090243"/>
          </a:xfrm>
        </p:spPr>
        <p:txBody>
          <a:bodyPr>
            <a:normAutofit/>
          </a:bodyPr>
          <a:lstStyle/>
          <a:p>
            <a:r>
              <a:rPr lang="pl-PL" sz="1500" dirty="0"/>
              <a:t>Przez lata betonowe elementy cmentarza ulegały niszczeniu, dlatego w latach </a:t>
            </a:r>
            <a:r>
              <a:rPr lang="pl-PL" sz="1500" b="1" dirty="0"/>
              <a:t>2000-2002</a:t>
            </a:r>
            <a:r>
              <a:rPr lang="pl-PL" sz="1500" dirty="0"/>
              <a:t> Gmina Rozprza przeprowadziła </a:t>
            </a:r>
            <a:r>
              <a:rPr lang="pl-PL" sz="1500" b="1" dirty="0"/>
              <a:t>remont pomnika</a:t>
            </a:r>
            <a:r>
              <a:rPr lang="pl-PL" sz="1500" dirty="0"/>
              <a:t>.</a:t>
            </a:r>
          </a:p>
          <a:p>
            <a:r>
              <a:rPr lang="pl-PL" sz="1500" dirty="0"/>
              <a:t>W tym okresie uporządkowano tez teren cmentarza.  </a:t>
            </a:r>
            <a:endParaRPr lang="pl-PL" dirty="0"/>
          </a:p>
          <a:p>
            <a:endParaRPr lang="pl-PL" dirty="0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www.rozprza.pl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9E857C53-BCE1-D3DC-6558-932C97C1E6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33" y="207268"/>
            <a:ext cx="786655" cy="871637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D45E4123-6397-B01D-DBEF-3EF589B4FC46}"/>
              </a:ext>
            </a:extLst>
          </p:cNvPr>
          <p:cNvSpPr txBox="1"/>
          <p:nvPr/>
        </p:nvSpPr>
        <p:spPr>
          <a:xfrm>
            <a:off x="5724128" y="3399994"/>
            <a:ext cx="2448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Cmentarz w roku 2022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1B46FAD0-27E3-E1AF-6925-AC4D825757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10" y="3280040"/>
            <a:ext cx="3361266" cy="2520949"/>
          </a:xfr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B49961CA-9F23-CE4C-73D8-A30CE39D60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689083"/>
            <a:ext cx="3361267" cy="2520950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73B20BFF-EDEA-66CF-DFAD-7AD6D8AD28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607" y="501900"/>
            <a:ext cx="3756809" cy="281760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95536" y="1629359"/>
            <a:ext cx="3456384" cy="3434059"/>
          </a:xfrm>
        </p:spPr>
        <p:txBody>
          <a:bodyPr>
            <a:normAutofit lnSpcReduction="10000"/>
          </a:bodyPr>
          <a:lstStyle/>
          <a:p>
            <a:r>
              <a:rPr lang="pl-PL" dirty="0"/>
              <a:t>Od roku 2021 Gmina Rozprza prowadziła rozmowy z Wojewódzkim Konserwatorem Zabytków w Łodzi, celem ustalenia zakresu prac na cmentarzu.</a:t>
            </a:r>
          </a:p>
          <a:p>
            <a:endParaRPr lang="pl-PL" dirty="0"/>
          </a:p>
          <a:p>
            <a:r>
              <a:rPr lang="pl-PL" dirty="0"/>
              <a:t>W celu pozyskania środków na remont zostały podjęte rozmowy z Wojewodą Łódzkim, Instytutem Pamięci Narodowej w Łodzi oraz Ministerstwem Kultury i Dziedzictwa Narodowego.</a:t>
            </a:r>
          </a:p>
          <a:p>
            <a:endParaRPr lang="pl-PL" dirty="0"/>
          </a:p>
          <a:p>
            <a:r>
              <a:rPr lang="pl-PL" dirty="0"/>
              <a:t>Na początku </a:t>
            </a:r>
            <a:r>
              <a:rPr lang="pl-PL" b="1" dirty="0"/>
              <a:t>2022</a:t>
            </a:r>
            <a:r>
              <a:rPr lang="pl-PL" dirty="0"/>
              <a:t> roku Gmina Rozprza za pośrednictwem Wojewody Łódzkiego uzyskała dotację z Budżetu Państwa na remont Cmentarza Wojennego w Milejowie.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8" name="Symbol zastępczy tekstu 3"/>
          <p:cNvSpPr txBox="1">
            <a:spLocks/>
          </p:cNvSpPr>
          <p:nvPr/>
        </p:nvSpPr>
        <p:spPr>
          <a:xfrm>
            <a:off x="395536" y="5063418"/>
            <a:ext cx="8496944" cy="1296144"/>
          </a:xfrm>
          <a:prstGeom prst="rect">
            <a:avLst/>
          </a:prstGeom>
        </p:spPr>
        <p:txBody>
          <a:bodyPr vert="horz" lIns="91436" tIns="45719" rIns="91436" bIns="45719" rtlCol="0">
            <a:normAutofit/>
          </a:bodyPr>
          <a:lstStyle/>
          <a:p>
            <a:pPr indent="449580" algn="just"/>
            <a:r>
              <a:rPr lang="pl-PL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Prace remontowe zostały przeprowadzone na podstawie porozumienia nr 30/2022 zawartego w dniu 04.05.2022 roku z Wojewodą Łódzkim w związku z przyznaniem </a:t>
            </a:r>
            <a:r>
              <a:rPr lang="pl-PL" sz="1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dotacji celowej w kwocie 930.749,46 zł  </a:t>
            </a:r>
            <a:r>
              <a:rPr lang="pl-PL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 realizację zadania polegającego na remoncie cmentarza wojennego żołnierzy Wojska Polskiego poległych w 1939 r. położonego w miejscowości Milejów.  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Roboty remontowe prowadziła firma </a:t>
            </a:r>
            <a:r>
              <a:rPr lang="pl-PL" sz="1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Przedsiębiorstwo Kamieniarsko Usługowe POMAR</a:t>
            </a:r>
            <a:r>
              <a:rPr lang="pl-PL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pl-PL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stopki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www.rozprza.pl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02865A4-B875-6C88-E731-D0D19304F5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33" y="207268"/>
            <a:ext cx="786655" cy="871637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26F944E6-7AE4-B01F-6F81-72C78FF351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36522"/>
            <a:ext cx="1951858" cy="2602478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4029E7A6-910F-163F-2B37-639E359BB6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438" y="136523"/>
            <a:ext cx="1983305" cy="2644406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E350D950-0ABB-ED80-7C01-8BA4837377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191" y="2996952"/>
            <a:ext cx="2987169" cy="20068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36342" y="1268760"/>
            <a:ext cx="4248472" cy="5018236"/>
          </a:xfrm>
        </p:spPr>
        <p:txBody>
          <a:bodyPr>
            <a:normAutofit fontScale="70000" lnSpcReduction="20000"/>
          </a:bodyPr>
          <a:lstStyle/>
          <a:p>
            <a:pPr indent="449580" algn="just">
              <a:lnSpc>
                <a:spcPct val="150000"/>
              </a:lnSpc>
            </a:pPr>
            <a:r>
              <a:rPr lang="pl-PL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Wykonawca w ramach umowy wykonał: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wymiany elementów betonowych kwater wojskowych, ogrodzenia oraz ciągów pieszych na granitowe; 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odnowiono granitowych tabliczek na krzyżach;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wykonanie nowej płyty ppłk. Sienkiewicza;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wykonanie trawników dywanowych na cmentarzu;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pl-PL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elementy metalowe krzyże oraz ogrodzenia zostały wyczyszczone i poddane konserwacji.</a:t>
            </a:r>
            <a:r>
              <a:rPr lang="pl-PL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indent="449580" algn="just">
              <a:lnSpc>
                <a:spcPct val="150000"/>
              </a:lnSpc>
            </a:pPr>
            <a:endParaRPr lang="pl-PL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Zostały przeprowadzone również </a:t>
            </a:r>
            <a:r>
              <a:rPr lang="pl-PL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roboty dodatkowe </a:t>
            </a:r>
            <a:r>
              <a:rPr lang="pl-PL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polegające na odnowieniu pomnika poświęconego pochowanym na cmentarzu oraz uporządkowaniu terenu przed cmentarzem (wymiana  kostki na granitową w ciągach pieszych, wymianie masztów flagowych oraz odtworzeniu terenu zielonego przed cmentarzem).  Roboty dodatkowe zostały sfinansowane ze środków budżetu Gminy Rozprza.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www.rozprza.pl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1124311-0A2B-C20A-74F1-B2DB553C57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33" y="207268"/>
            <a:ext cx="786655" cy="871637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A0BAAB1C-0748-8366-8C7E-45E334624B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679" y="216873"/>
            <a:ext cx="3995793" cy="2996103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491893DF-E058-D826-A40B-FD1E7DDB2A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647" y="3284984"/>
            <a:ext cx="4049833" cy="30380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95536" y="836712"/>
            <a:ext cx="3744416" cy="4691062"/>
          </a:xfrm>
        </p:spPr>
        <p:txBody>
          <a:bodyPr>
            <a:normAutofit/>
          </a:bodyPr>
          <a:lstStyle/>
          <a:p>
            <a:pPr algn="just"/>
            <a:endParaRPr lang="pl-PL" dirty="0"/>
          </a:p>
          <a:p>
            <a:pPr algn="just"/>
            <a:r>
              <a:rPr lang="pl-PL" dirty="0"/>
              <a:t>Prace budowlane pod nadzorem Wojewódzkiego Konserwatora Zabytków w Łodzi oraz Wojewody Łódzkiego trwały od sierpnia do listopada 2022roku.</a:t>
            </a:r>
          </a:p>
          <a:p>
            <a:pPr algn="just"/>
            <a:endParaRPr lang="pl-PL" dirty="0"/>
          </a:p>
          <a:p>
            <a:pPr algn="just"/>
            <a:r>
              <a:rPr lang="pl-PL" dirty="0"/>
              <a:t>Cmentarz uroczyście został poświęcony i oddany do użytku w dniu 11 listopada 2022 roku.</a:t>
            </a:r>
          </a:p>
          <a:p>
            <a:pPr algn="just"/>
            <a:endParaRPr lang="pl-PL" dirty="0"/>
          </a:p>
          <a:p>
            <a:pPr algn="just"/>
            <a:r>
              <a:rPr lang="pl-PL" sz="1600" b="1" dirty="0"/>
              <a:t>Remont zabytkowego cmentarza w Milejowie jest elementem promowania historii oraz odnawiania zabytków na terenie Gminy Rozprza.</a:t>
            </a:r>
          </a:p>
          <a:p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www.rozprza.pl</a:t>
            </a:r>
          </a:p>
        </p:txBody>
      </p:sp>
      <p:pic>
        <p:nvPicPr>
          <p:cNvPr id="3" name="Symbol zastępczy zawartości 2">
            <a:extLst>
              <a:ext uri="{FF2B5EF4-FFF2-40B4-BE49-F238E27FC236}">
                <a16:creationId xmlns:a16="http://schemas.microsoft.com/office/drawing/2014/main" id="{EC20F986-8C0D-971B-5F31-88B70AFA05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73336" y="4395369"/>
            <a:ext cx="2598847" cy="1949135"/>
          </a:xfr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7785DFCF-B938-9EF6-1AA7-C5D00236F3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33" y="207268"/>
            <a:ext cx="786655" cy="871637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03C47D0-EC1B-DD79-F510-0500F71661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1820"/>
            <a:ext cx="4187957" cy="3140968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35C201A3-E512-021B-A226-EB6035AA9B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888432"/>
            <a:ext cx="3227044" cy="2420888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9997F2FE-789F-80EA-873A-E3ABFB8029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248472"/>
            <a:ext cx="3227851" cy="24208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95536" y="1268760"/>
            <a:ext cx="3960440" cy="4691062"/>
          </a:xfrm>
        </p:spPr>
        <p:txBody>
          <a:bodyPr>
            <a:normAutofit fontScale="92500" lnSpcReduction="10000"/>
          </a:bodyPr>
          <a:lstStyle/>
          <a:p>
            <a:endParaRPr lang="pl-PL" b="1" dirty="0"/>
          </a:p>
          <a:p>
            <a:r>
              <a:rPr lang="pl-PL" b="1" u="sng" dirty="0"/>
              <a:t>Inwestor:</a:t>
            </a:r>
          </a:p>
          <a:p>
            <a:r>
              <a:rPr lang="pl-PL" sz="1500" b="1" dirty="0"/>
              <a:t>Gmina Rozprza</a:t>
            </a:r>
          </a:p>
          <a:p>
            <a:r>
              <a:rPr lang="pl-PL" dirty="0"/>
              <a:t>Aleja 900-lecia 3</a:t>
            </a:r>
          </a:p>
          <a:p>
            <a:r>
              <a:rPr lang="pl-PL" dirty="0"/>
              <a:t>97-340 Rozprza</a:t>
            </a:r>
          </a:p>
          <a:p>
            <a:r>
              <a:rPr lang="pl-PL" dirty="0">
                <a:hlinkClick r:id="rId2"/>
              </a:rPr>
              <a:t>www.rozprza.pl</a:t>
            </a:r>
            <a:r>
              <a:rPr lang="pl-PL" dirty="0"/>
              <a:t> </a:t>
            </a:r>
          </a:p>
          <a:p>
            <a:endParaRPr lang="pt-BR" dirty="0"/>
          </a:p>
          <a:p>
            <a:r>
              <a:rPr lang="pl-PL" b="1" dirty="0"/>
              <a:t>Generalny wykonawca:</a:t>
            </a:r>
          </a:p>
          <a:p>
            <a:r>
              <a:rPr lang="pl-PL" b="1" dirty="0"/>
              <a:t>Przedsiębiorstwo Kamieniarsko Usługowe </a:t>
            </a:r>
          </a:p>
          <a:p>
            <a:r>
              <a:rPr lang="pl-PL" b="1" dirty="0"/>
              <a:t>POMAR Krywiccy</a:t>
            </a:r>
          </a:p>
          <a:p>
            <a:r>
              <a:rPr lang="pl-PL" dirty="0"/>
              <a:t>Kranów 17, </a:t>
            </a:r>
          </a:p>
          <a:p>
            <a:r>
              <a:rPr lang="pl-PL" dirty="0"/>
              <a:t>26-021 Daleszyce</a:t>
            </a:r>
          </a:p>
          <a:p>
            <a:r>
              <a:rPr lang="pl-PL" dirty="0"/>
              <a:t>Tel. 602 246 247 </a:t>
            </a:r>
          </a:p>
          <a:p>
            <a:r>
              <a:rPr lang="pl-PL" dirty="0"/>
              <a:t>e–mail </a:t>
            </a:r>
            <a:r>
              <a:rPr lang="pl-PL" dirty="0">
                <a:hlinkClick r:id="rId3"/>
              </a:rPr>
              <a:t>michal.krzywicki@wp.pl</a:t>
            </a:r>
            <a:endParaRPr lang="pl-PL" dirty="0"/>
          </a:p>
          <a:p>
            <a:endParaRPr lang="pl-PL" dirty="0"/>
          </a:p>
          <a:p>
            <a:r>
              <a:rPr lang="pl-PL" b="1" dirty="0"/>
              <a:t>Projektant:</a:t>
            </a:r>
          </a:p>
          <a:p>
            <a:r>
              <a:rPr lang="pl-PL" dirty="0"/>
              <a:t>Łukasz Walczyński Pracownia Architektoniczna 3F</a:t>
            </a:r>
          </a:p>
          <a:p>
            <a:r>
              <a:rPr lang="pl-PL" dirty="0"/>
              <a:t>Grzegorz Tkacz, Tomasz Borkowski</a:t>
            </a:r>
          </a:p>
          <a:p>
            <a:r>
              <a:rPr lang="pl-PL" dirty="0"/>
              <a:t>ul. Słowackiego 182/3, </a:t>
            </a:r>
          </a:p>
          <a:p>
            <a:r>
              <a:rPr lang="pl-PL" dirty="0"/>
              <a:t>97-300 Piotrków Tryb.</a:t>
            </a:r>
          </a:p>
          <a:p>
            <a:r>
              <a:rPr lang="pt-BR" dirty="0"/>
              <a:t>tel.: 500 065 354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www.rozprza.pl</a:t>
            </a:r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9EDDE23F-30BB-7D86-12B8-C2CBFDA62A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197" y="476672"/>
            <a:ext cx="4389834" cy="5853113"/>
          </a:xfr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9466FF0D-B4F5-E531-B5D7-79163FCCBF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33" y="207268"/>
            <a:ext cx="786655" cy="87163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95536" y="1435101"/>
            <a:ext cx="3069977" cy="4691062"/>
          </a:xfrm>
        </p:spPr>
        <p:txBody>
          <a:bodyPr>
            <a:normAutofit fontScale="92500" lnSpcReduction="10000"/>
          </a:bodyPr>
          <a:lstStyle/>
          <a:p>
            <a:endParaRPr lang="pl-PL" b="1" dirty="0"/>
          </a:p>
          <a:p>
            <a:endParaRPr lang="pl-PL" b="1" dirty="0"/>
          </a:p>
          <a:p>
            <a:r>
              <a:rPr lang="pl-PL" b="1" dirty="0"/>
              <a:t>Nazwa i adres obiektu</a:t>
            </a:r>
          </a:p>
          <a:p>
            <a:r>
              <a:rPr lang="pl-PL" dirty="0"/>
              <a:t>97-340 Rozprza</a:t>
            </a:r>
          </a:p>
          <a:p>
            <a:r>
              <a:rPr lang="pl-PL" dirty="0"/>
              <a:t>Milejów ul. Kościuszki</a:t>
            </a:r>
          </a:p>
          <a:p>
            <a:endParaRPr lang="pl-PL" b="1" dirty="0"/>
          </a:p>
          <a:p>
            <a:r>
              <a:rPr lang="pl-PL" b="1" dirty="0"/>
              <a:t>Zgłaszający</a:t>
            </a:r>
          </a:p>
          <a:p>
            <a:r>
              <a:rPr lang="pl-PL" dirty="0"/>
              <a:t>Gmina Rozprza</a:t>
            </a:r>
          </a:p>
          <a:p>
            <a:r>
              <a:rPr lang="pl-PL" dirty="0"/>
              <a:t>Janusz Jędrzejczyk</a:t>
            </a:r>
          </a:p>
          <a:p>
            <a:r>
              <a:rPr lang="pl-PL" dirty="0"/>
              <a:t>Tel. 044 615 8054</a:t>
            </a:r>
          </a:p>
          <a:p>
            <a:r>
              <a:rPr lang="pl-PL" dirty="0"/>
              <a:t>E-mail: ug@rozprza.pl</a:t>
            </a:r>
          </a:p>
          <a:p>
            <a:endParaRPr lang="pt-BR" dirty="0"/>
          </a:p>
          <a:p>
            <a:endParaRPr lang="pl-PL" sz="1000" b="1" dirty="0"/>
          </a:p>
          <a:p>
            <a:endParaRPr lang="pl-PL" sz="1000" b="1" dirty="0"/>
          </a:p>
          <a:p>
            <a:endParaRPr lang="pl-PL" sz="1000" b="1" dirty="0"/>
          </a:p>
          <a:p>
            <a:endParaRPr lang="pl-PL" sz="1000" b="1" dirty="0"/>
          </a:p>
          <a:p>
            <a:endParaRPr lang="pl-PL" sz="1000" b="1" dirty="0"/>
          </a:p>
          <a:p>
            <a:endParaRPr lang="pl-PL" sz="1000" b="1" dirty="0"/>
          </a:p>
          <a:p>
            <a:r>
              <a:rPr lang="pl-PL" sz="1000" b="1" dirty="0"/>
              <a:t>Osoba do kontaktów</a:t>
            </a:r>
          </a:p>
          <a:p>
            <a:r>
              <a:rPr lang="pl-PL" sz="1000" dirty="0"/>
              <a:t>Michał Tokarski</a:t>
            </a:r>
          </a:p>
          <a:p>
            <a:r>
              <a:rPr lang="pl-PL" sz="1000" dirty="0"/>
              <a:t>Kierownik Referatu Rozwoju i Promocji</a:t>
            </a:r>
          </a:p>
          <a:p>
            <a:r>
              <a:rPr lang="pl-PL" sz="1000" dirty="0"/>
              <a:t>Urząd Miasta i Gminy w Rozprzy</a:t>
            </a:r>
          </a:p>
          <a:p>
            <a:r>
              <a:rPr lang="pl-PL" sz="1000" dirty="0"/>
              <a:t>Tel. 606 666 877</a:t>
            </a:r>
          </a:p>
          <a:p>
            <a:r>
              <a:rPr lang="pl-PL" sz="1000" dirty="0"/>
              <a:t>E-mail: </a:t>
            </a:r>
            <a:r>
              <a:rPr lang="pl-PL" sz="1000" dirty="0">
                <a:hlinkClick r:id="rId2"/>
              </a:rPr>
              <a:t>m.tokarski@rozprza.pl</a:t>
            </a:r>
            <a:r>
              <a:rPr lang="pl-PL" sz="1000" dirty="0"/>
              <a:t> </a:t>
            </a:r>
          </a:p>
          <a:p>
            <a:endParaRPr lang="pl-PL" dirty="0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www.rozprza.pl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0E965B0-6007-F420-6F67-E8FE12BEA8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33" y="207268"/>
            <a:ext cx="786655" cy="871637"/>
          </a:xfrm>
          <a:prstGeom prst="rect">
            <a:avLst/>
          </a:prstGeom>
        </p:spPr>
      </p:pic>
      <p:pic>
        <p:nvPicPr>
          <p:cNvPr id="13" name="Symbol zastępczy zawartości 12">
            <a:extLst>
              <a:ext uri="{FF2B5EF4-FFF2-40B4-BE49-F238E27FC236}">
                <a16:creationId xmlns:a16="http://schemas.microsoft.com/office/drawing/2014/main" id="{1D36DD2A-DAB8-DE5D-D203-38DEF187AA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790" y="908721"/>
            <a:ext cx="6624737" cy="496855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</TotalTime>
  <Words>676</Words>
  <Application>Microsoft Office PowerPoint</Application>
  <PresentationFormat>Pokaz na ekranie (4:3)</PresentationFormat>
  <Paragraphs>127</Paragraphs>
  <Slides>11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7" baseType="lpstr">
      <vt:lpstr>arial</vt:lpstr>
      <vt:lpstr>arial</vt:lpstr>
      <vt:lpstr>Arial Black</vt:lpstr>
      <vt:lpstr>Calibri</vt:lpstr>
      <vt:lpstr>Times New Roman</vt:lpstr>
      <vt:lpstr>Motyw pakietu Office</vt:lpstr>
      <vt:lpstr>     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mmaksysz</dc:creator>
  <cp:lastModifiedBy>Michał Tokarski</cp:lastModifiedBy>
  <cp:revision>42</cp:revision>
  <dcterms:created xsi:type="dcterms:W3CDTF">2021-07-21T09:30:06Z</dcterms:created>
  <dcterms:modified xsi:type="dcterms:W3CDTF">2022-12-29T13:08:37Z</dcterms:modified>
</cp:coreProperties>
</file>